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1" r:id="rId6"/>
    <p:sldId id="319" r:id="rId7"/>
    <p:sldId id="285" r:id="rId8"/>
    <p:sldId id="320" r:id="rId9"/>
    <p:sldId id="301" r:id="rId10"/>
    <p:sldId id="325" r:id="rId11"/>
    <p:sldId id="321" r:id="rId12"/>
    <p:sldId id="322" r:id="rId13"/>
    <p:sldId id="305" r:id="rId14"/>
    <p:sldId id="323" r:id="rId15"/>
    <p:sldId id="324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293" r:id="rId24"/>
    <p:sldId id="282" r:id="rId2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시작" id="{E75E278A-FF0E-49A4-B170-79828D63BBAD}">
          <p14:sldIdLst>
            <p14:sldId id="256"/>
            <p14:sldId id="271"/>
            <p14:sldId id="319"/>
            <p14:sldId id="285"/>
            <p14:sldId id="320"/>
            <p14:sldId id="301"/>
            <p14:sldId id="325"/>
            <p14:sldId id="321"/>
            <p14:sldId id="322"/>
            <p14:sldId id="305"/>
            <p14:sldId id="323"/>
            <p14:sldId id="324"/>
            <p14:sldId id="326"/>
            <p14:sldId id="327"/>
            <p14:sldId id="328"/>
            <p14:sldId id="329"/>
            <p14:sldId id="330"/>
            <p14:sldId id="331"/>
            <p14:sldId id="332"/>
            <p14:sldId id="293"/>
          </p14:sldIdLst>
        </p14:section>
        <p14:section name="자세한 정보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만든 이" initials="오전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241" autoAdjust="0"/>
  </p:normalViewPr>
  <p:slideViewPr>
    <p:cSldViewPr snapToGrid="0">
      <p:cViewPr varScale="1">
        <p:scale>
          <a:sx n="79" d="100"/>
          <a:sy n="79" d="100"/>
        </p:scale>
        <p:origin x="147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615A47-BAB8-40E2-A1ED-9E90A072AC00}" type="datetime1">
              <a:rPr lang="ko-KR" altLang="en-US" smtClean="0">
                <a:latin typeface="+mj-ea"/>
                <a:ea typeface="+mj-ea"/>
              </a:rPr>
              <a:t>2021-02-19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C06A2C1-A9EB-4898-A387-106DFED4BED0}" type="datetime1">
              <a:rPr lang="ko-KR" altLang="en-US" smtClean="0"/>
              <a:pPr/>
              <a:t>2021-02-19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F61EA0F-A667-4B49-8422-0062BC55E249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126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39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769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254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15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noProof="0" dirty="0">
                <a:latin typeface="+mj-ea"/>
                <a:ea typeface="+mj-ea"/>
              </a:rPr>
              <a:t>슬라이드 쇼 모드에서 화살표를 선택하여 링크를 방문하세요</a:t>
            </a:r>
            <a:r>
              <a:rPr lang="en-US" altLang="ko-KR" noProof="0" dirty="0">
                <a:latin typeface="+mj-ea"/>
                <a:ea typeface="+mj-ea"/>
              </a:rPr>
              <a:t>.</a:t>
            </a:r>
            <a:endParaRPr lang="ko-KR" altLang="en-US" noProof="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ko-KR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마스터 텍스트 스타일 편집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둘째 수준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셋째 수준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넷째 수준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4EBB724D-71E1-4DCA-86A7-3E42B461DE10}" type="datetime1">
              <a:rPr lang="ko-KR" altLang="en-US" smtClean="0"/>
              <a:t>2021-02-19</a:t>
            </a:fld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마스터 텍스트 스타일 편집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둘째 수준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셋째 수준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넷째 수준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ko-KR" altLang="en-US" sz="1800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64DCE5A-71AA-4BD9-B96E-5BE2121D3AB0}" type="datetime1">
              <a:rPr lang="ko-KR" altLang="en-US" smtClean="0"/>
              <a:t>2021-02-19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(S)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0" indent="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228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685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1430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6002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0574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1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13978" y="322592"/>
            <a:ext cx="10515600" cy="2387600"/>
          </a:xfrm>
        </p:spPr>
        <p:txBody>
          <a:bodyPr rtlCol="0" anchor="ctr" anchorCtr="0">
            <a:normAutofit/>
          </a:bodyPr>
          <a:lstStyle/>
          <a:p>
            <a:pPr algn="ctr"/>
            <a:r>
              <a:rPr lang="en-US" altLang="ko-KR" sz="4800" dirty="0" smtClean="0">
                <a:solidFill>
                  <a:schemeClr val="bg1"/>
                </a:solidFill>
              </a:rPr>
              <a:t>IQ, trading behavior, and performance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부제 2"/>
          <p:cNvSpPr>
            <a:spLocks noGrp="1"/>
          </p:cNvSpPr>
          <p:nvPr>
            <p:ph type="subTitle" idx="4294967295"/>
          </p:nvPr>
        </p:nvSpPr>
        <p:spPr>
          <a:xfrm>
            <a:off x="6146464" y="4876962"/>
            <a:ext cx="4911115" cy="7729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BCG lab seminar </a:t>
            </a:r>
            <a:r>
              <a:rPr lang="en-US" altLang="ko-KR" sz="2400" dirty="0" smtClean="0">
                <a:solidFill>
                  <a:schemeClr val="bg1"/>
                </a:solidFill>
              </a:rPr>
              <a:t>Feb 19</a:t>
            </a:r>
            <a:r>
              <a:rPr lang="en-US" altLang="ko-KR" sz="2400" baseline="30000" dirty="0" smtClean="0">
                <a:solidFill>
                  <a:schemeClr val="bg1"/>
                </a:solidFill>
              </a:rPr>
              <a:t>th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altLang="ko-KR" sz="2400" dirty="0" smtClean="0">
                <a:solidFill>
                  <a:schemeClr val="bg1"/>
                </a:solidFill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부제 2"/>
          <p:cNvSpPr txBox="1">
            <a:spLocks/>
          </p:cNvSpPr>
          <p:nvPr/>
        </p:nvSpPr>
        <p:spPr>
          <a:xfrm>
            <a:off x="3518321" y="2710192"/>
            <a:ext cx="8583855" cy="77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228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6858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1430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6002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0574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1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chemeClr val="bg1"/>
                </a:solidFill>
              </a:rPr>
              <a:t>Mark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Grinblatt</a:t>
            </a:r>
            <a:r>
              <a:rPr lang="en-US" altLang="ko-KR" sz="2400" dirty="0" smtClean="0">
                <a:solidFill>
                  <a:schemeClr val="bg1"/>
                </a:solidFill>
              </a:rPr>
              <a:t> 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Matti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Keloharju</a:t>
            </a:r>
            <a:r>
              <a:rPr lang="en-US" altLang="ko-KR" sz="2400" dirty="0" smtClean="0">
                <a:solidFill>
                  <a:schemeClr val="bg1"/>
                </a:solidFill>
              </a:rPr>
              <a:t> ,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Juhani</a:t>
            </a:r>
            <a:r>
              <a:rPr lang="en-US" altLang="ko-KR" sz="2400" dirty="0" smtClean="0">
                <a:solidFill>
                  <a:schemeClr val="bg1"/>
                </a:solidFill>
              </a:rPr>
              <a:t> T.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Linnainmaa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2. Interactions in trading behavior between IQ groups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393663"/>
            <a:ext cx="11069032" cy="471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2. Interactions in trading behavior between IQ groups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0" y="1584637"/>
            <a:ext cx="11039516" cy="43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3. Interactions in trading behavior in IQ group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959" y="1277268"/>
            <a:ext cx="8764383" cy="52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Fig 2. Intelligence and performance of trades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1" y="1444460"/>
            <a:ext cx="10954633" cy="50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4</a:t>
            </a:r>
            <a:r>
              <a:rPr lang="en-US" altLang="ko-KR" dirty="0"/>
              <a:t>. Intelligence and performance of trades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" y="1374212"/>
            <a:ext cx="11094826" cy="5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4</a:t>
            </a:r>
            <a:r>
              <a:rPr lang="en-US" altLang="ko-KR" dirty="0"/>
              <a:t>. Intelligence and performance of trades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78" y="1321760"/>
            <a:ext cx="10965596" cy="30168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8" y="4338644"/>
            <a:ext cx="10965596" cy="21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Fig 3. Intelligence and cumulative returns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590" y="1289849"/>
            <a:ext cx="6864840" cy="52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5</a:t>
            </a:r>
            <a:r>
              <a:rPr lang="en-US" altLang="ko-KR" dirty="0" smtClean="0"/>
              <a:t>. </a:t>
            </a:r>
            <a:r>
              <a:rPr lang="en-US" altLang="ko-KR" dirty="0"/>
              <a:t>Intelligence and </a:t>
            </a:r>
            <a:r>
              <a:rPr lang="en-US" altLang="ko-KR" dirty="0" smtClean="0"/>
              <a:t>transaction cost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70" y="1247971"/>
            <a:ext cx="9785897" cy="52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421315" cy="640080"/>
          </a:xfrm>
        </p:spPr>
        <p:txBody>
          <a:bodyPr/>
          <a:lstStyle/>
          <a:p>
            <a:r>
              <a:rPr lang="en-US" altLang="ko-KR" dirty="0" smtClean="0"/>
              <a:t>Results 5</a:t>
            </a:r>
            <a:r>
              <a:rPr lang="en-US" altLang="ko-KR" dirty="0" smtClean="0"/>
              <a:t>. </a:t>
            </a:r>
            <a:r>
              <a:rPr lang="en-US" altLang="ko-KR" dirty="0"/>
              <a:t>Intelligence and </a:t>
            </a:r>
            <a:r>
              <a:rPr lang="en-US" altLang="ko-KR" dirty="0" smtClean="0"/>
              <a:t>transaction cost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40" y="1217878"/>
            <a:ext cx="8392297" cy="53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613915" cy="640080"/>
          </a:xfrm>
        </p:spPr>
        <p:txBody>
          <a:bodyPr rtlCol="0">
            <a:noAutofit/>
          </a:bodyPr>
          <a:lstStyle/>
          <a:p>
            <a:r>
              <a:rPr lang="en-US" altLang="ko-KR" dirty="0">
                <a:cs typeface="Segoe UI Light" panose="020B0502040204020203" pitchFamily="34" charset="0"/>
              </a:rPr>
              <a:t>Conclusion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524707"/>
            <a:ext cx="11224477" cy="49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This paper shows that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IQ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influences on trading behavior, performance, and transaction costs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High IQ investors are less subject to the disposition effect, more aggressive about tax-loss trading.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They also exhibit superior market timing, stock-picking skill, and trade execution.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39408" y="2078743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39408" y="3850535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601778" y="5634867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613915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Overview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524707"/>
            <a:ext cx="11224477" cy="49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This paper shows that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IQ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influences on trading behavior, performance, and transaction costs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High IQ investors are less subject to the disposition effect, more aggressive about tax-loss trading.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       </a:t>
            </a:r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They also exhibit superior market timing, stock-picking skill, and trade execution.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39408" y="2078743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39408" y="3850535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601778" y="5634867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674" y="1513907"/>
            <a:ext cx="10954633" cy="369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200" dirty="0" smtClean="0"/>
              <a:t>Selection bias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altLang="ko-KR" sz="3200" dirty="0" smtClean="0"/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altLang="ko-KR" sz="3200" dirty="0" smtClean="0"/>
              <a:t>External validity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altLang="ko-KR" sz="3200" dirty="0" smtClean="0"/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altLang="ko-KR" sz="3200" dirty="0" smtClean="0"/>
              <a:t>Herding</a:t>
            </a:r>
          </a:p>
        </p:txBody>
      </p:sp>
    </p:spTree>
    <p:extLst>
      <p:ext uri="{BB962C8B-B14F-4D97-AF65-F5344CB8AC3E}">
        <p14:creationId xmlns:p14="http://schemas.microsoft.com/office/powerpoint/2010/main" val="32335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515151" y="979074"/>
            <a:ext cx="8338707" cy="640080"/>
          </a:xfrm>
        </p:spPr>
        <p:txBody>
          <a:bodyPr rtlCol="0">
            <a:norm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Any Question or Comment?</a:t>
            </a:r>
            <a:endParaRPr lang="en-US" altLang="ko-KR" dirty="0"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1357" y="4783947"/>
            <a:ext cx="464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Thanks for listening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Data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396" y="1489685"/>
            <a:ext cx="110454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dirty="0" smtClean="0"/>
              <a:t>        HEX (Helsinki Exchanges) data – daily transaction prices data from Jan, 1994 to Nov, 2002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       FCSD (Finnish Central Securities Depository) – Daily portfolios data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        FAF (Finnish Armed Forces) – Intelligence score data</a:t>
            </a:r>
            <a:endParaRPr lang="ko-KR" altLang="en-US" dirty="0"/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521206" y="1739628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15761" y="2853146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515761" y="3996714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4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Summary </a:t>
            </a:r>
            <a:r>
              <a:rPr lang="en-US" altLang="ko-KR" dirty="0" smtClean="0">
                <a:cs typeface="Segoe UI Light" panose="020B0502040204020203" pitchFamily="34" charset="0"/>
              </a:rPr>
              <a:t>statistics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68" y="1369894"/>
            <a:ext cx="9445347" cy="49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521206" y="448056"/>
            <a:ext cx="11372050" cy="640080"/>
          </a:xfrm>
        </p:spPr>
        <p:txBody>
          <a:bodyPr rtlCol="0">
            <a:noAutofit/>
          </a:bodyPr>
          <a:lstStyle/>
          <a:p>
            <a:pPr rtl="0"/>
            <a:r>
              <a:rPr lang="en-US" altLang="ko-KR" dirty="0" smtClean="0">
                <a:cs typeface="Segoe UI Light" panose="020B0502040204020203" pitchFamily="34" charset="0"/>
              </a:rPr>
              <a:t>Summary </a:t>
            </a:r>
            <a:r>
              <a:rPr lang="en-US" altLang="ko-KR" dirty="0" smtClean="0">
                <a:cs typeface="Segoe UI Light" panose="020B0502040204020203" pitchFamily="34" charset="0"/>
              </a:rPr>
              <a:t>statistics</a:t>
            </a:r>
            <a:endParaRPr lang="ko-KR" altLang="en-US" dirty="0">
              <a:cs typeface="Segoe UI Light" panose="020B0502040204020203" pitchFamily="34" charset="0"/>
            </a:endParaRPr>
          </a:p>
        </p:txBody>
      </p:sp>
      <p:sp>
        <p:nvSpPr>
          <p:cNvPr id="38" name="내용 개체 틀 17"/>
          <p:cNvSpPr txBox="1">
            <a:spLocks/>
          </p:cNvSpPr>
          <p:nvPr/>
        </p:nvSpPr>
        <p:spPr>
          <a:xfrm>
            <a:off x="541609" y="1314071"/>
            <a:ext cx="11224477" cy="536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ct val="150000"/>
              </a:lnSpc>
              <a:spcAft>
                <a:spcPts val="600"/>
              </a:spcAft>
              <a:buNone/>
              <a:defRPr/>
            </a:pP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9" y="1394552"/>
            <a:ext cx="10866319" cy="49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Terms</a:t>
            </a:r>
            <a:endParaRPr lang="ko-KR" altLang="en-US" dirty="0"/>
          </a:p>
        </p:txBody>
      </p:sp>
      <p:grpSp>
        <p:nvGrpSpPr>
          <p:cNvPr id="6" name="그룹 5" descr="1단계를 나타내는 숫자 1이 표시된 작은 원"/>
          <p:cNvGrpSpPr/>
          <p:nvPr/>
        </p:nvGrpSpPr>
        <p:grpSpPr bwMode="blackWhite">
          <a:xfrm>
            <a:off x="660486" y="1570071"/>
            <a:ext cx="485933" cy="356792"/>
            <a:chOff x="6953426" y="711274"/>
            <a:chExt cx="558179" cy="409838"/>
          </a:xfrm>
        </p:grpSpPr>
        <p:sp>
          <p:nvSpPr>
            <p:cNvPr id="7" name="타원 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0486" y="1471518"/>
            <a:ext cx="10917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</a:t>
            </a:r>
            <a:r>
              <a:rPr lang="en-US" altLang="ko-KR" sz="2800" dirty="0" smtClean="0"/>
              <a:t>The disposition effect</a:t>
            </a:r>
          </a:p>
          <a:p>
            <a:endParaRPr lang="en-US" altLang="ko-KR" sz="28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Tax-loss selling</a:t>
            </a:r>
          </a:p>
          <a:p>
            <a:endParaRPr lang="en-US" altLang="ko-KR" sz="2800" dirty="0"/>
          </a:p>
          <a:p>
            <a:r>
              <a:rPr lang="en-US" altLang="ko-KR" sz="2800" dirty="0" smtClean="0"/>
              <a:t>     Reference price effect</a:t>
            </a:r>
          </a:p>
          <a:p>
            <a:endParaRPr lang="en-US" altLang="ko-KR" sz="2800" dirty="0"/>
          </a:p>
          <a:p>
            <a:r>
              <a:rPr lang="en-US" altLang="ko-KR" sz="2800" dirty="0" smtClean="0"/>
              <a:t>     Herding</a:t>
            </a:r>
            <a:endParaRPr lang="ko-KR" altLang="en-US" sz="2800" dirty="0"/>
          </a:p>
        </p:txBody>
      </p:sp>
      <p:grpSp>
        <p:nvGrpSpPr>
          <p:cNvPr id="10" name="그룹 9" descr="1단계를 나타내는 숫자 1이 표시된 작은 원"/>
          <p:cNvGrpSpPr/>
          <p:nvPr/>
        </p:nvGrpSpPr>
        <p:grpSpPr bwMode="blackWhite">
          <a:xfrm>
            <a:off x="593715" y="2410859"/>
            <a:ext cx="485933" cy="383514"/>
            <a:chOff x="6953426" y="711274"/>
            <a:chExt cx="558179" cy="440533"/>
          </a:xfrm>
        </p:grpSpPr>
        <p:sp>
          <p:nvSpPr>
            <p:cNvPr id="11" name="타원 10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3" name="그룹 12" descr="1단계를 나타내는 숫자 1이 표시된 작은 원"/>
          <p:cNvGrpSpPr/>
          <p:nvPr/>
        </p:nvGrpSpPr>
        <p:grpSpPr bwMode="blackWhite">
          <a:xfrm>
            <a:off x="593715" y="3281236"/>
            <a:ext cx="485933" cy="383514"/>
            <a:chOff x="6953426" y="711274"/>
            <a:chExt cx="558179" cy="440533"/>
          </a:xfrm>
        </p:grpSpPr>
        <p:sp>
          <p:nvSpPr>
            <p:cNvPr id="14" name="타원 13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6" name="그룹 15" descr="1단계를 나타내는 숫자 1이 표시된 작은 원"/>
          <p:cNvGrpSpPr/>
          <p:nvPr/>
        </p:nvGrpSpPr>
        <p:grpSpPr bwMode="blackWhite">
          <a:xfrm>
            <a:off x="591514" y="4109990"/>
            <a:ext cx="485933" cy="383514"/>
            <a:chOff x="6953426" y="711274"/>
            <a:chExt cx="558179" cy="440533"/>
          </a:xfrm>
        </p:grpSpPr>
        <p:sp>
          <p:nvSpPr>
            <p:cNvPr id="17" name="타원 16" descr="작은 원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텍스트 상자 19" descr="숫자 1"/>
            <p:cNvSpPr txBox="1">
              <a:spLocks noChangeAspect="1"/>
            </p:cNvSpPr>
            <p:nvPr/>
          </p:nvSpPr>
          <p:spPr bwMode="blackWhite">
            <a:xfrm>
              <a:off x="6953426" y="727565"/>
              <a:ext cx="558179" cy="42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altLang="ko-KR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Segoe UI Semibold" panose="020B0702040204020203" pitchFamily="34" charset="0"/>
                </a:rPr>
                <a:t>4</a:t>
              </a:r>
              <a:endParaRPr lang="ko-KR" altLang="en-US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95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Fig 1. Intelligence and portfolio return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43" y="1307768"/>
            <a:ext cx="9597965" cy="50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Results 1. Intelligence and sell vs hold decision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8" y="1360603"/>
            <a:ext cx="9705253" cy="50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9652250" cy="64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Results 1. Intelligence and sell vs hold decision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0" y="1340384"/>
            <a:ext cx="10495238" cy="51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7_TF10001108.potx" id="{3F4D466F-2E95-485C-97A8-7A840C6B88CE}" vid="{A086733F-FFD1-4E69-9A0E-40414DC78DC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2016 시작</Template>
  <TotalTime>0</TotalTime>
  <Words>328</Words>
  <Application>Microsoft Office PowerPoint</Application>
  <PresentationFormat>와이드스크린</PresentationFormat>
  <Paragraphs>79</Paragraphs>
  <Slides>21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Segoe UI</vt:lpstr>
      <vt:lpstr>Segoe UI Light</vt:lpstr>
      <vt:lpstr>Segoe UI Semibold</vt:lpstr>
      <vt:lpstr>WelcomeDoc</vt:lpstr>
      <vt:lpstr>IQ, trading behavior, and performance</vt:lpstr>
      <vt:lpstr>Overview</vt:lpstr>
      <vt:lpstr>Data</vt:lpstr>
      <vt:lpstr>Summary statistics</vt:lpstr>
      <vt:lpstr>Summary statistics</vt:lpstr>
      <vt:lpstr>Terms</vt:lpstr>
      <vt:lpstr>Fig 1. Intelligence and portfolio return</vt:lpstr>
      <vt:lpstr>Results 1. Intelligence and sell vs hold decision</vt:lpstr>
      <vt:lpstr>Results 1. Intelligence and sell vs hold decision</vt:lpstr>
      <vt:lpstr>Results 2. Interactions in trading behavior between IQ groups </vt:lpstr>
      <vt:lpstr>Results 2. Interactions in trading behavior between IQ groups </vt:lpstr>
      <vt:lpstr>Results 3. Interactions in trading behavior in IQ group</vt:lpstr>
      <vt:lpstr>Fig 2. Intelligence and performance of trades</vt:lpstr>
      <vt:lpstr>Results 4. Intelligence and performance of trades</vt:lpstr>
      <vt:lpstr>Results 4. Intelligence and performance of trades</vt:lpstr>
      <vt:lpstr>Fig 3. Intelligence and cumulative returns</vt:lpstr>
      <vt:lpstr>Results 5. Intelligence and transaction cost</vt:lpstr>
      <vt:lpstr>Results 5. Intelligence and transaction cost</vt:lpstr>
      <vt:lpstr>Conclusion</vt:lpstr>
      <vt:lpstr>Discussion</vt:lpstr>
      <vt:lpstr>Any Question or Comment?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2020-09-19T17:19:44Z</dcterms:created>
  <dcterms:modified xsi:type="dcterms:W3CDTF">2021-02-19T02:11:58Z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